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99" r:id="rId2"/>
  </p:sldMasterIdLst>
  <p:sldIdLst>
    <p:sldId id="257" r:id="rId3"/>
    <p:sldId id="258" r:id="rId4"/>
    <p:sldId id="260" r:id="rId5"/>
    <p:sldId id="261" r:id="rId6"/>
    <p:sldId id="263" r:id="rId7"/>
    <p:sldId id="265" r:id="rId8"/>
    <p:sldId id="259" r:id="rId9"/>
    <p:sldId id="278" r:id="rId10"/>
    <p:sldId id="280" r:id="rId11"/>
    <p:sldId id="284" r:id="rId12"/>
    <p:sldId id="277" r:id="rId13"/>
    <p:sldId id="281" r:id="rId14"/>
    <p:sldId id="282" r:id="rId15"/>
    <p:sldId id="283" r:id="rId16"/>
    <p:sldId id="273"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FFF7E9"/>
    <a:srgbClr val="A89968"/>
    <a:srgbClr val="004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p:restoredTop sz="94694"/>
  </p:normalViewPr>
  <p:slideViewPr>
    <p:cSldViewPr snapToGrid="0" snapToObjects="1">
      <p:cViewPr varScale="1">
        <p:scale>
          <a:sx n="68" d="100"/>
          <a:sy n="68" d="100"/>
        </p:scale>
        <p:origin x="1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22, 2020</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86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73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6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4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359725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22, 2020</a:t>
            </a:fld>
            <a:endParaRPr lang="en-US" sz="1050" dirty="0">
              <a:solidFill>
                <a:schemeClr val="bg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AA2A5369-ADFB-5546-8685-66F3414C494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75181" y="5934877"/>
            <a:ext cx="2168447" cy="663079"/>
          </a:xfrm>
          <a:prstGeom prst="rect">
            <a:avLst/>
          </a:prstGeom>
        </p:spPr>
      </p:pic>
    </p:spTree>
    <p:extLst>
      <p:ext uri="{BB962C8B-B14F-4D97-AF65-F5344CB8AC3E}">
        <p14:creationId xmlns:p14="http://schemas.microsoft.com/office/powerpoint/2010/main" val="46310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22, 2020</a:t>
            </a:fld>
            <a:endParaRPr lang="en-US" sz="1050" dirty="0">
              <a:solidFill>
                <a:schemeClr val="bg1"/>
              </a:solidFill>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0DFCE3F3-F762-C142-A833-EEF7E0C9E0B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699842" y="252151"/>
            <a:ext cx="2168447" cy="663079"/>
          </a:xfrm>
          <a:prstGeom prst="rect">
            <a:avLst/>
          </a:prstGeom>
        </p:spPr>
      </p:pic>
    </p:spTree>
    <p:extLst>
      <p:ext uri="{BB962C8B-B14F-4D97-AF65-F5344CB8AC3E}">
        <p14:creationId xmlns:p14="http://schemas.microsoft.com/office/powerpoint/2010/main" val="4283791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nchor="ctr" anchorCtr="0"/>
          <a:lstStyle>
            <a:lvl1pPr marL="0" indent="0" algn="ctr">
              <a:buNone/>
              <a:defRPr/>
            </a:lvl1pPr>
          </a:lstStyle>
          <a:p>
            <a:endParaRPr lang="en-US" dirty="0"/>
          </a:p>
        </p:txBody>
      </p:sp>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2"/>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22, 2020</a:t>
            </a:fld>
            <a:endParaRPr lang="en-US" sz="1050" dirty="0">
              <a:solidFill>
                <a:schemeClr val="bg1"/>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5F1BFC3D-FD45-B747-8EE7-777A47B105D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73308" y="5947130"/>
            <a:ext cx="2168447" cy="663079"/>
          </a:xfrm>
          <a:prstGeom prst="rect">
            <a:avLst/>
          </a:prstGeom>
        </p:spPr>
      </p:pic>
    </p:spTree>
    <p:extLst>
      <p:ext uri="{BB962C8B-B14F-4D97-AF65-F5344CB8AC3E}">
        <p14:creationId xmlns:p14="http://schemas.microsoft.com/office/powerpoint/2010/main" val="387365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22, 2020</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6021DE-946F-2444-ABF9-77B088E73F3F}"/>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9" name="Graphic 8">
            <a:extLst>
              <a:ext uri="{FF2B5EF4-FFF2-40B4-BE49-F238E27FC236}">
                <a16:creationId xmlns:a16="http://schemas.microsoft.com/office/drawing/2014/main" id="{ED3E9BB7-9653-7845-ABEC-CFC6D559178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99841" y="252150"/>
            <a:ext cx="2168449" cy="663079"/>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203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7115E2-1332-DE4E-9F47-45778FE193AE}"/>
              </a:ext>
            </a:extLst>
          </p:cNvPr>
          <p:cNvPicPr>
            <a:picLocks noChangeAspect="1"/>
          </p:cNvPicPr>
          <p:nvPr userDrawn="1"/>
        </p:nvPicPr>
        <p:blipFill>
          <a:blip r:embed="rId2"/>
          <a:srcRect/>
          <a:stretch/>
        </p:blipFill>
        <p:spPr>
          <a:xfrm>
            <a:off x="0" y="0"/>
            <a:ext cx="9144000" cy="6858000"/>
          </a:xfrm>
          <a:prstGeom prst="rect">
            <a:avLst/>
          </a:prstGeom>
        </p:spPr>
      </p:pic>
      <p:pic>
        <p:nvPicPr>
          <p:cNvPr id="9" name="Graphic 8">
            <a:extLst>
              <a:ext uri="{FF2B5EF4-FFF2-40B4-BE49-F238E27FC236}">
                <a16:creationId xmlns:a16="http://schemas.microsoft.com/office/drawing/2014/main" id="{4C418389-F925-E946-B7F1-019A85A8955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86022" y="252150"/>
            <a:ext cx="1382268" cy="422677"/>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35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47AC5AD-AAA8-F94B-89F5-5C791EAEA628}"/>
              </a:ext>
            </a:extLst>
          </p:cNvPr>
          <p:cNvCxnSpPr>
            <a:cxnSpLocks/>
          </p:cNvCxnSpPr>
          <p:nvPr userDrawn="1"/>
        </p:nvCxnSpPr>
        <p:spPr>
          <a:xfrm>
            <a:off x="490298" y="6357554"/>
            <a:ext cx="5791969"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67CD86C0-2677-F24C-8C5B-0A47797772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85254" y="6114757"/>
            <a:ext cx="2168448" cy="663079"/>
          </a:xfrm>
          <a:prstGeom prst="rect">
            <a:avLst/>
          </a:prstGeom>
        </p:spPr>
      </p:pic>
    </p:spTree>
    <p:extLst>
      <p:ext uri="{BB962C8B-B14F-4D97-AF65-F5344CB8AC3E}">
        <p14:creationId xmlns:p14="http://schemas.microsoft.com/office/powerpoint/2010/main" val="130005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40258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3145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6710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8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3745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8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6B591A6-D74A-9741-9B8B-CA0603BDE1D1}"/>
              </a:ext>
            </a:extLst>
          </p:cNvPr>
          <p:cNvCxnSpPr>
            <a:cxnSpLocks/>
          </p:cNvCxnSpPr>
          <p:nvPr userDrawn="1"/>
        </p:nvCxnSpPr>
        <p:spPr>
          <a:xfrm>
            <a:off x="490298" y="6357554"/>
            <a:ext cx="5791969"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76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22, 2020</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64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472CE00-E12D-CF4F-8128-74B9CD1C19BD}"/>
              </a:ext>
            </a:extLst>
          </p:cNvPr>
          <p:cNvCxnSpPr>
            <a:cxnSpLocks/>
          </p:cNvCxnSpPr>
          <p:nvPr userDrawn="1"/>
        </p:nvCxnSpPr>
        <p:spPr>
          <a:xfrm>
            <a:off x="490298" y="6357554"/>
            <a:ext cx="5791969"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883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0B7169C-8594-5949-8F3C-2C6C0C845B2B}"/>
              </a:ext>
            </a:extLst>
          </p:cNvPr>
          <p:cNvCxnSpPr>
            <a:cxnSpLocks/>
          </p:cNvCxnSpPr>
          <p:nvPr userDrawn="1"/>
        </p:nvCxnSpPr>
        <p:spPr>
          <a:xfrm>
            <a:off x="490298" y="6357554"/>
            <a:ext cx="5791969"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A7F1858-0CE6-E64A-AD06-8767BE361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85254" y="6114757"/>
            <a:ext cx="2168448" cy="663079"/>
          </a:xfrm>
          <a:prstGeom prst="rect">
            <a:avLst/>
          </a:prstGeom>
        </p:spPr>
      </p:pic>
    </p:spTree>
    <p:extLst>
      <p:ext uri="{BB962C8B-B14F-4D97-AF65-F5344CB8AC3E}">
        <p14:creationId xmlns:p14="http://schemas.microsoft.com/office/powerpoint/2010/main" val="4062101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09BD2FD-8ECF-FE49-A267-4BCDFE705972}"/>
              </a:ext>
            </a:extLst>
          </p:cNvPr>
          <p:cNvCxnSpPr>
            <a:cxnSpLocks/>
          </p:cNvCxnSpPr>
          <p:nvPr userDrawn="1"/>
        </p:nvCxnSpPr>
        <p:spPr>
          <a:xfrm>
            <a:off x="490298" y="6357554"/>
            <a:ext cx="5791969"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B8F01B6-8E77-0248-9337-0C6289BA9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85254" y="6114757"/>
            <a:ext cx="2168448" cy="663079"/>
          </a:xfrm>
          <a:prstGeom prst="rect">
            <a:avLst/>
          </a:prstGeom>
        </p:spPr>
      </p:pic>
    </p:spTree>
    <p:extLst>
      <p:ext uri="{BB962C8B-B14F-4D97-AF65-F5344CB8AC3E}">
        <p14:creationId xmlns:p14="http://schemas.microsoft.com/office/powerpoint/2010/main" val="241310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7EDA7E-9600-A445-BD08-18A82ABED34B}"/>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2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21" Type="http://schemas.openxmlformats.org/officeDocument/2006/relationships/image" Target="../media/image18.sv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264575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cxnSp>
        <p:nvCxnSpPr>
          <p:cNvPr id="13" name="Straight Connector 12">
            <a:extLst>
              <a:ext uri="{FF2B5EF4-FFF2-40B4-BE49-F238E27FC236}">
                <a16:creationId xmlns:a16="http://schemas.microsoft.com/office/drawing/2014/main" id="{A0209DA2-F46B-D049-9BAF-DA0C4D1FAFC1}"/>
              </a:ext>
            </a:extLst>
          </p:cNvPr>
          <p:cNvCxnSpPr>
            <a:cxnSpLocks/>
          </p:cNvCxnSpPr>
          <p:nvPr userDrawn="1"/>
        </p:nvCxnSpPr>
        <p:spPr>
          <a:xfrm>
            <a:off x="490298" y="6357554"/>
            <a:ext cx="5791969"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67B889DE-9A5C-E146-A2C2-78F27955B69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485254" y="6114757"/>
            <a:ext cx="2168448" cy="663079"/>
          </a:xfrm>
          <a:prstGeom prst="rect">
            <a:avLst/>
          </a:prstGeom>
        </p:spPr>
      </p:pic>
    </p:spTree>
    <p:extLst>
      <p:ext uri="{BB962C8B-B14F-4D97-AF65-F5344CB8AC3E}">
        <p14:creationId xmlns:p14="http://schemas.microsoft.com/office/powerpoint/2010/main" val="29499042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4F6A-C217-4523-9C6F-B11792E9D695}"/>
              </a:ext>
            </a:extLst>
          </p:cNvPr>
          <p:cNvSpPr>
            <a:spLocks noGrp="1"/>
          </p:cNvSpPr>
          <p:nvPr>
            <p:ph type="ctrTitle"/>
          </p:nvPr>
        </p:nvSpPr>
        <p:spPr/>
        <p:txBody>
          <a:bodyPr/>
          <a:lstStyle/>
          <a:p>
            <a:r>
              <a:rPr lang="en-US" sz="4800" dirty="0"/>
              <a:t>Reduction in Force: </a:t>
            </a:r>
            <a:br>
              <a:rPr lang="en-US" sz="4800" dirty="0"/>
            </a:br>
            <a:r>
              <a:rPr lang="en-US" sz="4800" dirty="0"/>
              <a:t>Classified Civil Service Staff</a:t>
            </a:r>
          </a:p>
        </p:txBody>
      </p:sp>
      <p:sp>
        <p:nvSpPr>
          <p:cNvPr id="3" name="Subtitle 2">
            <a:extLst>
              <a:ext uri="{FF2B5EF4-FFF2-40B4-BE49-F238E27FC236}">
                <a16:creationId xmlns:a16="http://schemas.microsoft.com/office/drawing/2014/main" id="{D6F4B58D-9B01-4DE6-BFED-B2D4DAB754F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76F8AA19-111F-4545-9769-4DA3E5170BCB}"/>
              </a:ext>
            </a:extLst>
          </p:cNvPr>
          <p:cNvSpPr>
            <a:spLocks noGrp="1"/>
          </p:cNvSpPr>
          <p:nvPr>
            <p:ph type="body" sz="quarter" idx="15"/>
          </p:nvPr>
        </p:nvSpPr>
        <p:spPr/>
        <p:txBody>
          <a:bodyPr/>
          <a:lstStyle/>
          <a:p>
            <a:r>
              <a:rPr lang="en-US"/>
              <a:t>Human Resources</a:t>
            </a:r>
          </a:p>
        </p:txBody>
      </p:sp>
    </p:spTree>
    <p:extLst>
      <p:ext uri="{BB962C8B-B14F-4D97-AF65-F5344CB8AC3E}">
        <p14:creationId xmlns:p14="http://schemas.microsoft.com/office/powerpoint/2010/main" val="60478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402C-5353-4470-A0B3-B10472AF578F}"/>
              </a:ext>
            </a:extLst>
          </p:cNvPr>
          <p:cNvSpPr>
            <a:spLocks noGrp="1"/>
          </p:cNvSpPr>
          <p:nvPr>
            <p:ph type="title"/>
          </p:nvPr>
        </p:nvSpPr>
        <p:spPr>
          <a:xfrm>
            <a:off x="623888" y="530088"/>
            <a:ext cx="7886700" cy="954156"/>
          </a:xfrm>
        </p:spPr>
        <p:txBody>
          <a:bodyPr/>
          <a:lstStyle/>
          <a:p>
            <a:r>
              <a:rPr lang="en-US" dirty="0"/>
              <a:t>RETIREMENT</a:t>
            </a:r>
          </a:p>
        </p:txBody>
      </p:sp>
      <p:sp>
        <p:nvSpPr>
          <p:cNvPr id="3" name="Text Placeholder 2">
            <a:extLst>
              <a:ext uri="{FF2B5EF4-FFF2-40B4-BE49-F238E27FC236}">
                <a16:creationId xmlns:a16="http://schemas.microsoft.com/office/drawing/2014/main" id="{2AE86094-63E5-43D8-ADCB-E0DF64B4B5C3}"/>
              </a:ext>
            </a:extLst>
          </p:cNvPr>
          <p:cNvSpPr>
            <a:spLocks noGrp="1"/>
          </p:cNvSpPr>
          <p:nvPr>
            <p:ph type="body" idx="1"/>
          </p:nvPr>
        </p:nvSpPr>
        <p:spPr>
          <a:xfrm>
            <a:off x="623888" y="1656522"/>
            <a:ext cx="7886700" cy="4433129"/>
          </a:xfrm>
        </p:spPr>
        <p:txBody>
          <a:bodyPr/>
          <a:lstStyle/>
          <a:p>
            <a:pPr marL="342900" indent="-342900">
              <a:buFont typeface="Arial" panose="020B0604020202020204" pitchFamily="34" charset="0"/>
              <a:buChar char="•"/>
            </a:pPr>
            <a:r>
              <a:rPr lang="en-US" dirty="0">
                <a:solidFill>
                  <a:prstClr val="black">
                    <a:lumMod val="65000"/>
                    <a:lumOff val="35000"/>
                  </a:prstClr>
                </a:solidFill>
              </a:rPr>
              <a:t>Changes to involuntary retirement pertaining to high policy making employees and law enforcement officers/firefighters.</a:t>
            </a:r>
          </a:p>
          <a:p>
            <a:endParaRPr lang="en-US" dirty="0"/>
          </a:p>
        </p:txBody>
      </p:sp>
    </p:spTree>
    <p:extLst>
      <p:ext uri="{BB962C8B-B14F-4D97-AF65-F5344CB8AC3E}">
        <p14:creationId xmlns:p14="http://schemas.microsoft.com/office/powerpoint/2010/main" val="272015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1F961-4FE4-40A5-A01B-383154DB2355}"/>
              </a:ext>
            </a:extLst>
          </p:cNvPr>
          <p:cNvSpPr>
            <a:spLocks noGrp="1"/>
          </p:cNvSpPr>
          <p:nvPr>
            <p:ph type="ctrTitle"/>
          </p:nvPr>
        </p:nvSpPr>
        <p:spPr/>
        <p:txBody>
          <a:bodyPr/>
          <a:lstStyle/>
          <a:p>
            <a:r>
              <a:rPr lang="en-US" sz="5400" dirty="0"/>
              <a:t>Your questions answered</a:t>
            </a:r>
          </a:p>
        </p:txBody>
      </p:sp>
    </p:spTree>
    <p:extLst>
      <p:ext uri="{BB962C8B-B14F-4D97-AF65-F5344CB8AC3E}">
        <p14:creationId xmlns:p14="http://schemas.microsoft.com/office/powerpoint/2010/main" val="229742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4F6A-C217-4523-9C6F-B11792E9D695}"/>
              </a:ext>
            </a:extLst>
          </p:cNvPr>
          <p:cNvSpPr>
            <a:spLocks noGrp="1"/>
          </p:cNvSpPr>
          <p:nvPr>
            <p:ph type="ctrTitle"/>
          </p:nvPr>
        </p:nvSpPr>
        <p:spPr/>
        <p:txBody>
          <a:bodyPr/>
          <a:lstStyle/>
          <a:p>
            <a:r>
              <a:rPr lang="en-US" sz="4800" dirty="0"/>
              <a:t>Furlough for non-bargaining unit employees</a:t>
            </a:r>
          </a:p>
        </p:txBody>
      </p:sp>
      <p:sp>
        <p:nvSpPr>
          <p:cNvPr id="3" name="Subtitle 2">
            <a:extLst>
              <a:ext uri="{FF2B5EF4-FFF2-40B4-BE49-F238E27FC236}">
                <a16:creationId xmlns:a16="http://schemas.microsoft.com/office/drawing/2014/main" id="{D6F4B58D-9B01-4DE6-BFED-B2D4DAB754F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76F8AA19-111F-4545-9769-4DA3E5170BCB}"/>
              </a:ext>
            </a:extLst>
          </p:cNvPr>
          <p:cNvSpPr>
            <a:spLocks noGrp="1"/>
          </p:cNvSpPr>
          <p:nvPr>
            <p:ph type="body" sz="quarter" idx="15"/>
          </p:nvPr>
        </p:nvSpPr>
        <p:spPr/>
        <p:txBody>
          <a:bodyPr/>
          <a:lstStyle/>
          <a:p>
            <a:r>
              <a:rPr lang="en-US" dirty="0"/>
              <a:t>Human Resources</a:t>
            </a:r>
          </a:p>
        </p:txBody>
      </p:sp>
    </p:spTree>
    <p:extLst>
      <p:ext uri="{BB962C8B-B14F-4D97-AF65-F5344CB8AC3E}">
        <p14:creationId xmlns:p14="http://schemas.microsoft.com/office/powerpoint/2010/main" val="78697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DB6861-724D-40A6-AC6B-ABA8FC0596E4}"/>
              </a:ext>
            </a:extLst>
          </p:cNvPr>
          <p:cNvSpPr>
            <a:spLocks noGrp="1"/>
          </p:cNvSpPr>
          <p:nvPr>
            <p:ph type="body" idx="1"/>
          </p:nvPr>
        </p:nvSpPr>
        <p:spPr>
          <a:xfrm>
            <a:off x="623888" y="1550842"/>
            <a:ext cx="7886700" cy="1500187"/>
          </a:xfrm>
        </p:spPr>
        <p:txBody>
          <a:bodyPr/>
          <a:lstStyle/>
          <a:p>
            <a:r>
              <a:rPr lang="en-US" sz="2200" dirty="0"/>
              <a:t>The university is required to balance its operating budget each fiscal year. This rule provides the framework for an employee furlough plan that would allow the university to balance its budget if it experiences a reduction in state funding or other loss of revenue.</a:t>
            </a:r>
          </a:p>
          <a:p>
            <a:r>
              <a:rPr lang="en-US" sz="2200" dirty="0">
                <a:solidFill>
                  <a:prstClr val="black">
                    <a:lumMod val="65000"/>
                    <a:lumOff val="35000"/>
                  </a:prstClr>
                </a:solidFill>
              </a:rPr>
              <a:t>This rule is applicable to all non-bargaining unit employees included but not limited to: contract professionals, non-bargaining unit staff and non-bargaining unit faculty. </a:t>
            </a:r>
          </a:p>
          <a:p>
            <a:pPr lvl="0"/>
            <a:r>
              <a:rPr lang="en-US" sz="2200" dirty="0">
                <a:solidFill>
                  <a:prstClr val="black">
                    <a:lumMod val="65000"/>
                    <a:lumOff val="35000"/>
                  </a:prstClr>
                </a:solidFill>
              </a:rPr>
              <a:t>Faculty and/or staff whose employment is covered by a collective bargaining agreement are not subject to this rule. </a:t>
            </a:r>
          </a:p>
          <a:p>
            <a:pPr lvl="0"/>
            <a:r>
              <a:rPr lang="en-US" sz="2200" dirty="0">
                <a:solidFill>
                  <a:prstClr val="black">
                    <a:lumMod val="65000"/>
                    <a:lumOff val="35000"/>
                  </a:prstClr>
                </a:solidFill>
              </a:rPr>
              <a:t>This rule is not applicable to grant funded positions and positions funded by outside sources.</a:t>
            </a:r>
          </a:p>
          <a:p>
            <a:endParaRPr lang="en-US" dirty="0"/>
          </a:p>
        </p:txBody>
      </p:sp>
      <p:sp>
        <p:nvSpPr>
          <p:cNvPr id="4" name="Title 1">
            <a:extLst>
              <a:ext uri="{FF2B5EF4-FFF2-40B4-BE49-F238E27FC236}">
                <a16:creationId xmlns:a16="http://schemas.microsoft.com/office/drawing/2014/main" id="{A22CCB9D-01A7-462D-9D11-3A2C84A8B550}"/>
              </a:ext>
            </a:extLst>
          </p:cNvPr>
          <p:cNvSpPr>
            <a:spLocks noGrp="1"/>
          </p:cNvSpPr>
          <p:nvPr>
            <p:ph type="title"/>
          </p:nvPr>
        </p:nvSpPr>
        <p:spPr>
          <a:xfrm>
            <a:off x="623888" y="445695"/>
            <a:ext cx="7886700" cy="1003349"/>
          </a:xfrm>
        </p:spPr>
        <p:txBody>
          <a:bodyPr/>
          <a:lstStyle/>
          <a:p>
            <a:r>
              <a:rPr lang="en-US" sz="5400" dirty="0"/>
              <a:t>Overview</a:t>
            </a:r>
          </a:p>
        </p:txBody>
      </p:sp>
    </p:spTree>
    <p:extLst>
      <p:ext uri="{BB962C8B-B14F-4D97-AF65-F5344CB8AC3E}">
        <p14:creationId xmlns:p14="http://schemas.microsoft.com/office/powerpoint/2010/main" val="95669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623888" y="445695"/>
            <a:ext cx="7886700" cy="1003349"/>
          </a:xfrm>
        </p:spPr>
        <p:txBody>
          <a:bodyPr/>
          <a:lstStyle/>
          <a:p>
            <a:r>
              <a:rPr lang="en-US" sz="5400" dirty="0"/>
              <a:t>Procedure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indent="-342900">
              <a:buFont typeface="Arial" panose="020B0604020202020204" pitchFamily="34" charset="0"/>
              <a:buChar char="•"/>
            </a:pPr>
            <a:r>
              <a:rPr lang="en-US" sz="2000" dirty="0"/>
              <a:t>This rule supersedes all other university rules and/or policies and applies to all non-bargaining unit employees if a furlough is implemented.</a:t>
            </a:r>
          </a:p>
          <a:p>
            <a:pPr marL="342900" indent="-342900">
              <a:buFont typeface="Arial" panose="020B0604020202020204" pitchFamily="34" charset="0"/>
              <a:buChar char="•"/>
            </a:pPr>
            <a:r>
              <a:rPr lang="en-US" sz="2000" dirty="0"/>
              <a:t>The university shall notify employees as soon as practical before the furlough implementation date, including extent of furlough and method of implementation.</a:t>
            </a:r>
          </a:p>
          <a:p>
            <a:pPr marL="342900" indent="-342900">
              <a:buFont typeface="Arial" panose="020B0604020202020204" pitchFamily="34" charset="0"/>
              <a:buChar char="•"/>
            </a:pPr>
            <a:r>
              <a:rPr lang="en-US" sz="2000" dirty="0"/>
              <a:t>Employees may be furloughed up to seventy (70) working days (14-weeks) in any fiscal year. </a:t>
            </a:r>
          </a:p>
          <a:p>
            <a:pPr marL="342900" indent="-342900">
              <a:buFont typeface="Arial" panose="020B0604020202020204" pitchFamily="34" charset="0"/>
              <a:buChar char="•"/>
            </a:pPr>
            <a:r>
              <a:rPr lang="en-US" sz="2000" dirty="0">
                <a:solidFill>
                  <a:prstClr val="black">
                    <a:lumMod val="65000"/>
                    <a:lumOff val="35000"/>
                  </a:prstClr>
                </a:solidFill>
              </a:rPr>
              <a:t>Furloughs may be scheduled on a continuous, intermittent or staggered basis based on an employees pay/salary level, employee classification or nature of appointment.</a:t>
            </a:r>
          </a:p>
        </p:txBody>
      </p:sp>
    </p:spTree>
    <p:extLst>
      <p:ext uri="{BB962C8B-B14F-4D97-AF65-F5344CB8AC3E}">
        <p14:creationId xmlns:p14="http://schemas.microsoft.com/office/powerpoint/2010/main" val="113755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623888" y="445695"/>
            <a:ext cx="7886700" cy="1003349"/>
          </a:xfrm>
        </p:spPr>
        <p:txBody>
          <a:bodyPr/>
          <a:lstStyle/>
          <a:p>
            <a:r>
              <a:rPr lang="en-US" sz="5400" dirty="0"/>
              <a:t>Procedure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indent="-342900">
              <a:buFont typeface="Arial" panose="020B0604020202020204" pitchFamily="34" charset="0"/>
              <a:buChar char="•"/>
            </a:pPr>
            <a:r>
              <a:rPr lang="en-US" sz="1600" dirty="0"/>
              <a:t>Paid holidays or other paid time off may not be substituted for furlough leave days. </a:t>
            </a:r>
          </a:p>
          <a:p>
            <a:pPr marL="342900" indent="-342900">
              <a:buFont typeface="Arial" panose="020B0604020202020204" pitchFamily="34" charset="0"/>
              <a:buChar char="•"/>
            </a:pPr>
            <a:r>
              <a:rPr lang="en-US" sz="1600" dirty="0"/>
              <a:t>Employees on leave shall be subject to furlough. The effective date of a furlough for an employee may not be extended on the basis that an employee is on a leave of absence.</a:t>
            </a:r>
          </a:p>
          <a:p>
            <a:pPr marL="342900" indent="-342900">
              <a:buFont typeface="Arial" panose="020B0604020202020204" pitchFamily="34" charset="0"/>
              <a:buChar char="•"/>
            </a:pPr>
            <a:r>
              <a:rPr lang="en-US" sz="1600" dirty="0"/>
              <a:t>Supervisors may not permit hourly employees to work overtime or take compensatory time in a week in which the employee is on a furlough. </a:t>
            </a:r>
          </a:p>
          <a:p>
            <a:pPr marL="342900" indent="-342900">
              <a:buFont typeface="Arial" panose="020B0604020202020204" pitchFamily="34" charset="0"/>
              <a:buChar char="•"/>
            </a:pPr>
            <a:r>
              <a:rPr lang="en-US" sz="1600" dirty="0"/>
              <a:t>Furloughs adopted pursuant to this rule are not subject to review or appeal.</a:t>
            </a:r>
          </a:p>
          <a:p>
            <a:pPr marL="342900" indent="-342900">
              <a:buFont typeface="Arial" panose="020B0604020202020204" pitchFamily="34" charset="0"/>
              <a:buChar char="•"/>
            </a:pPr>
            <a:r>
              <a:rPr lang="en-US" sz="1600" dirty="0"/>
              <a:t>Paid leave may not be used during periods of furlough.</a:t>
            </a:r>
          </a:p>
          <a:p>
            <a:pPr marL="342900" indent="-342900">
              <a:buFont typeface="Arial" panose="020B0604020202020204" pitchFamily="34" charset="0"/>
              <a:buChar char="•"/>
            </a:pPr>
            <a:r>
              <a:rPr lang="en-US" sz="1600" dirty="0"/>
              <a:t>Benefits such as healthcare will not be affected by a furlough but employees will continue to be  responsible for making all employee contributions. </a:t>
            </a:r>
          </a:p>
          <a:p>
            <a:pPr marL="342900" indent="-342900">
              <a:buFont typeface="Arial" panose="020B0604020202020204" pitchFamily="34" charset="0"/>
              <a:buChar char="•"/>
            </a:pPr>
            <a:r>
              <a:rPr lang="en-US" sz="1600" dirty="0"/>
              <a:t>Vacation and sick leave will accrue during the first 20 days of a furlough, but FMLA credit will not accrue.</a:t>
            </a:r>
          </a:p>
          <a:p>
            <a:pPr marL="342900" indent="-342900">
              <a:buFont typeface="Arial" panose="020B0604020202020204" pitchFamily="34" charset="0"/>
              <a:buChar char="•"/>
            </a:pPr>
            <a:r>
              <a:rPr lang="en-US" sz="1600" dirty="0"/>
              <a:t>Continuous service date is not affected and retirement contributions will be prorated according to salary reductions.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02118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68B0-123E-4DFB-A858-2CE849AFB9C4}"/>
              </a:ext>
            </a:extLst>
          </p:cNvPr>
          <p:cNvSpPr>
            <a:spLocks noGrp="1"/>
          </p:cNvSpPr>
          <p:nvPr>
            <p:ph type="ctrTitle"/>
          </p:nvPr>
        </p:nvSpPr>
        <p:spPr/>
        <p:txBody>
          <a:bodyPr/>
          <a:lstStyle/>
          <a:p>
            <a:r>
              <a:rPr lang="en-US" sz="5400" dirty="0"/>
              <a:t>Your questions answered</a:t>
            </a:r>
          </a:p>
        </p:txBody>
      </p:sp>
    </p:spTree>
    <p:extLst>
      <p:ext uri="{BB962C8B-B14F-4D97-AF65-F5344CB8AC3E}">
        <p14:creationId xmlns:p14="http://schemas.microsoft.com/office/powerpoint/2010/main" val="198744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DB6861-724D-40A6-AC6B-ABA8FC0596E4}"/>
              </a:ext>
            </a:extLst>
          </p:cNvPr>
          <p:cNvSpPr>
            <a:spLocks noGrp="1"/>
          </p:cNvSpPr>
          <p:nvPr>
            <p:ph type="body" idx="1"/>
          </p:nvPr>
        </p:nvSpPr>
        <p:spPr>
          <a:xfrm>
            <a:off x="623888" y="1466437"/>
            <a:ext cx="7886700" cy="1500187"/>
          </a:xfrm>
        </p:spPr>
        <p:txBody>
          <a:bodyPr/>
          <a:lstStyle/>
          <a:p>
            <a:r>
              <a:rPr lang="en-US" dirty="0"/>
              <a:t>Rationale: The objectives for updating the rules are to provide greater flexibility to employees and management, to minimize disruption and reduce impact on productivity, and to ensure that employees will not be laid off with only two weeks’ notice. </a:t>
            </a:r>
          </a:p>
          <a:p>
            <a:r>
              <a:rPr lang="en-US" dirty="0"/>
              <a:t>Authority for changes: </a:t>
            </a:r>
          </a:p>
          <a:p>
            <a:pPr marL="342900" indent="-342900">
              <a:buFont typeface="Arial" panose="020B0604020202020204" pitchFamily="34" charset="0"/>
              <a:buChar char="•"/>
            </a:pPr>
            <a:r>
              <a:rPr lang="en-US" dirty="0"/>
              <a:t>House Bill 187</a:t>
            </a:r>
          </a:p>
          <a:p>
            <a:pPr marL="342900" indent="-342900">
              <a:buFont typeface="Arial" panose="020B0604020202020204" pitchFamily="34" charset="0"/>
              <a:buChar char="•"/>
            </a:pPr>
            <a:r>
              <a:rPr lang="en-US" dirty="0"/>
              <a:t>The University of Akron Board of Trustees Resolution No. 10- 14-07</a:t>
            </a:r>
          </a:p>
        </p:txBody>
      </p:sp>
      <p:sp>
        <p:nvSpPr>
          <p:cNvPr id="4" name="Title 1">
            <a:extLst>
              <a:ext uri="{FF2B5EF4-FFF2-40B4-BE49-F238E27FC236}">
                <a16:creationId xmlns:a16="http://schemas.microsoft.com/office/drawing/2014/main" id="{F0A59377-6D3F-4B23-9D1A-DBA284782CD7}"/>
              </a:ext>
            </a:extLst>
          </p:cNvPr>
          <p:cNvSpPr>
            <a:spLocks noGrp="1"/>
          </p:cNvSpPr>
          <p:nvPr>
            <p:ph type="title"/>
          </p:nvPr>
        </p:nvSpPr>
        <p:spPr>
          <a:xfrm>
            <a:off x="623888" y="445695"/>
            <a:ext cx="7886700" cy="1003349"/>
          </a:xfrm>
        </p:spPr>
        <p:txBody>
          <a:bodyPr/>
          <a:lstStyle/>
          <a:p>
            <a:r>
              <a:rPr lang="en-US" sz="5400"/>
              <a:t>Rationale</a:t>
            </a:r>
            <a:endParaRPr lang="en-US" sz="5400" dirty="0"/>
          </a:p>
        </p:txBody>
      </p:sp>
    </p:spTree>
    <p:extLst>
      <p:ext uri="{BB962C8B-B14F-4D97-AF65-F5344CB8AC3E}">
        <p14:creationId xmlns:p14="http://schemas.microsoft.com/office/powerpoint/2010/main" val="92741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623888" y="445695"/>
            <a:ext cx="7886700" cy="1003349"/>
          </a:xfrm>
        </p:spPr>
        <p:txBody>
          <a:bodyPr/>
          <a:lstStyle/>
          <a:p>
            <a:r>
              <a:rPr lang="en-US" sz="5400" dirty="0"/>
              <a:t>Procedure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indent="-342900">
              <a:buFont typeface="Arial" panose="020B0604020202020204" pitchFamily="34" charset="0"/>
              <a:buChar char="•"/>
            </a:pPr>
            <a:r>
              <a:rPr lang="en-US" dirty="0"/>
              <a:t>Employees receive at least thirty days written notice before effective date.</a:t>
            </a:r>
          </a:p>
          <a:p>
            <a:pPr marL="342900" indent="-342900">
              <a:buFont typeface="Arial" panose="020B0604020202020204" pitchFamily="34" charset="0"/>
              <a:buChar char="•"/>
            </a:pPr>
            <a:r>
              <a:rPr lang="en-US" dirty="0"/>
              <a:t>Employees receive paid leave at current rate of pay with benefits during notice period subject to: </a:t>
            </a:r>
          </a:p>
          <a:p>
            <a:pPr marL="800100" lvl="1" indent="-342900">
              <a:buFont typeface="Arial" panose="020B0604020202020204" pitchFamily="34" charset="0"/>
              <a:buChar char="•"/>
            </a:pPr>
            <a:endParaRPr lang="en-US" sz="1800" dirty="0"/>
          </a:p>
          <a:p>
            <a:pPr marL="800100" lvl="1" indent="-342900">
              <a:buFont typeface="Arial" panose="020B0604020202020204" pitchFamily="34" charset="0"/>
              <a:buChar char="•"/>
            </a:pPr>
            <a:r>
              <a:rPr lang="en-US" dirty="0">
                <a:solidFill>
                  <a:schemeClr val="tx1">
                    <a:lumMod val="65000"/>
                    <a:lumOff val="35000"/>
                  </a:schemeClr>
                </a:solidFill>
                <a:latin typeface="Georgia" panose="02040502050405020303" pitchFamily="18" charset="0"/>
              </a:rPr>
              <a:t>Paid leave will start on a date determined by the employee’s supervisor and Human Resources beginning no later than fourteen days after written notice has been given</a:t>
            </a:r>
          </a:p>
          <a:p>
            <a:pPr marL="800100" lvl="1" indent="-342900">
              <a:buFont typeface="Arial" panose="020B0604020202020204" pitchFamily="34" charset="0"/>
              <a:buChar char="•"/>
            </a:pPr>
            <a:r>
              <a:rPr lang="en-US" dirty="0">
                <a:solidFill>
                  <a:schemeClr val="tx1">
                    <a:lumMod val="65000"/>
                    <a:lumOff val="35000"/>
                  </a:schemeClr>
                </a:solidFill>
                <a:latin typeface="Georgia" panose="02040502050405020303" pitchFamily="18" charset="0"/>
              </a:rPr>
              <a:t>If an employee obtains a full-time position with the university or elsewhere before the completion of the 30 day period, the paid leave shall terminate on the date of the new employment. </a:t>
            </a:r>
          </a:p>
        </p:txBody>
      </p:sp>
    </p:spTree>
    <p:extLst>
      <p:ext uri="{BB962C8B-B14F-4D97-AF65-F5344CB8AC3E}">
        <p14:creationId xmlns:p14="http://schemas.microsoft.com/office/powerpoint/2010/main" val="227518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623888" y="445695"/>
            <a:ext cx="7886700" cy="1003349"/>
          </a:xfrm>
        </p:spPr>
        <p:txBody>
          <a:bodyPr/>
          <a:lstStyle/>
          <a:p>
            <a:r>
              <a:rPr lang="en-US" sz="5400" dirty="0"/>
              <a:t>Procedure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indent="-342900">
              <a:buFont typeface="Arial" panose="020B0604020202020204" pitchFamily="34" charset="0"/>
              <a:buChar char="•"/>
            </a:pPr>
            <a:r>
              <a:rPr lang="en-US" dirty="0"/>
              <a:t>Classified civil service employees shall not be entitled to retention points, displacement rights, or recall rights. Elimination of “bumping” process.</a:t>
            </a:r>
          </a:p>
          <a:p>
            <a:pPr marL="342900" indent="-342900">
              <a:buFont typeface="Arial" panose="020B0604020202020204" pitchFamily="34" charset="0"/>
              <a:buChar char="•"/>
            </a:pPr>
            <a:r>
              <a:rPr lang="en-US" dirty="0"/>
              <a:t>The layoff jurisdiction shall be defined as The University of Akron and all branch and satellite campuses. </a:t>
            </a:r>
          </a:p>
          <a:p>
            <a:pPr marL="342900" indent="-342900">
              <a:buFont typeface="Arial" panose="020B0604020202020204" pitchFamily="34" charset="0"/>
              <a:buChar char="•"/>
            </a:pPr>
            <a:r>
              <a:rPr lang="en-US" dirty="0"/>
              <a:t>A classified civil service employee may appeal a layoff to the state personnel board of review. The appeal shall be filed or postmarked no later than ten days after receipt of the layoff notice. </a:t>
            </a:r>
          </a:p>
        </p:txBody>
      </p:sp>
    </p:spTree>
    <p:extLst>
      <p:ext uri="{BB962C8B-B14F-4D97-AF65-F5344CB8AC3E}">
        <p14:creationId xmlns:p14="http://schemas.microsoft.com/office/powerpoint/2010/main" val="267371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ctrTitle"/>
          </p:nvPr>
        </p:nvSpPr>
        <p:spPr/>
        <p:txBody>
          <a:bodyPr/>
          <a:lstStyle/>
          <a:p>
            <a:r>
              <a:rPr lang="en-US" sz="5400" dirty="0"/>
              <a:t>Your questions answered</a:t>
            </a:r>
          </a:p>
        </p:txBody>
      </p:sp>
    </p:spTree>
    <p:extLst>
      <p:ext uri="{BB962C8B-B14F-4D97-AF65-F5344CB8AC3E}">
        <p14:creationId xmlns:p14="http://schemas.microsoft.com/office/powerpoint/2010/main" val="416941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4F6A-C217-4523-9C6F-B11792E9D695}"/>
              </a:ext>
            </a:extLst>
          </p:cNvPr>
          <p:cNvSpPr>
            <a:spLocks noGrp="1"/>
          </p:cNvSpPr>
          <p:nvPr>
            <p:ph type="ctrTitle"/>
          </p:nvPr>
        </p:nvSpPr>
        <p:spPr/>
        <p:txBody>
          <a:bodyPr/>
          <a:lstStyle/>
          <a:p>
            <a:r>
              <a:rPr lang="en-US" sz="4800" dirty="0"/>
              <a:t>Contract Professional Information</a:t>
            </a:r>
          </a:p>
        </p:txBody>
      </p:sp>
      <p:sp>
        <p:nvSpPr>
          <p:cNvPr id="3" name="Subtitle 2">
            <a:extLst>
              <a:ext uri="{FF2B5EF4-FFF2-40B4-BE49-F238E27FC236}">
                <a16:creationId xmlns:a16="http://schemas.microsoft.com/office/drawing/2014/main" id="{D6F4B58D-9B01-4DE6-BFED-B2D4DAB754F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76F8AA19-111F-4545-9769-4DA3E5170BCB}"/>
              </a:ext>
            </a:extLst>
          </p:cNvPr>
          <p:cNvSpPr>
            <a:spLocks noGrp="1"/>
          </p:cNvSpPr>
          <p:nvPr>
            <p:ph type="body" sz="quarter" idx="15"/>
          </p:nvPr>
        </p:nvSpPr>
        <p:spPr/>
        <p:txBody>
          <a:bodyPr/>
          <a:lstStyle/>
          <a:p>
            <a:r>
              <a:rPr lang="en-US"/>
              <a:t>Human Resources</a:t>
            </a:r>
          </a:p>
        </p:txBody>
      </p:sp>
    </p:spTree>
    <p:extLst>
      <p:ext uri="{BB962C8B-B14F-4D97-AF65-F5344CB8AC3E}">
        <p14:creationId xmlns:p14="http://schemas.microsoft.com/office/powerpoint/2010/main" val="376634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623888" y="445695"/>
            <a:ext cx="7886700" cy="1003349"/>
          </a:xfrm>
        </p:spPr>
        <p:txBody>
          <a:bodyPr/>
          <a:lstStyle/>
          <a:p>
            <a:r>
              <a:rPr lang="en-US" sz="5400" dirty="0"/>
              <a:t>Reduction in workforce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lvl="0" indent="-342900">
              <a:buFont typeface="Arial" panose="020B0604020202020204" pitchFamily="34" charset="0"/>
              <a:buChar char="•"/>
            </a:pPr>
            <a:r>
              <a:rPr lang="en-US" sz="2000" dirty="0">
                <a:solidFill>
                  <a:prstClr val="black">
                    <a:lumMod val="65000"/>
                    <a:lumOff val="35000"/>
                  </a:prstClr>
                </a:solidFill>
              </a:rPr>
              <a:t>Employees receive at least thirty days written notice before effective date.</a:t>
            </a:r>
          </a:p>
          <a:p>
            <a:pPr marL="342900" lvl="0" indent="-342900">
              <a:buFont typeface="Arial" panose="020B0604020202020204" pitchFamily="34" charset="0"/>
              <a:buChar char="•"/>
            </a:pPr>
            <a:r>
              <a:rPr lang="en-US" sz="2000" dirty="0">
                <a:solidFill>
                  <a:prstClr val="black">
                    <a:lumMod val="65000"/>
                    <a:lumOff val="35000"/>
                  </a:prstClr>
                </a:solidFill>
              </a:rPr>
              <a:t>Employees are not entitled to a hearing prior to dismissal.</a:t>
            </a:r>
          </a:p>
          <a:p>
            <a:pPr marL="342900" lvl="0" indent="-342900">
              <a:buFont typeface="Arial" panose="020B0604020202020204" pitchFamily="34" charset="0"/>
              <a:buChar char="•"/>
            </a:pPr>
            <a:r>
              <a:rPr lang="en-US" sz="2000" dirty="0">
                <a:solidFill>
                  <a:prstClr val="black">
                    <a:lumMod val="65000"/>
                    <a:lumOff val="35000"/>
                  </a:prstClr>
                </a:solidFill>
              </a:rPr>
              <a:t>Employees receive paid leave at current rate of pay with benefits during notice period subject to: </a:t>
            </a:r>
          </a:p>
          <a:p>
            <a:pPr lvl="0"/>
            <a:endParaRPr lang="en-US" sz="2000" dirty="0"/>
          </a:p>
          <a:p>
            <a:pPr marL="800100" lvl="1" indent="-342900">
              <a:buFont typeface="Arial" panose="020B0604020202020204" pitchFamily="34" charset="0"/>
              <a:buChar char="•"/>
            </a:pPr>
            <a:r>
              <a:rPr lang="en-US" dirty="0">
                <a:solidFill>
                  <a:schemeClr val="tx1">
                    <a:lumMod val="65000"/>
                    <a:lumOff val="35000"/>
                  </a:schemeClr>
                </a:solidFill>
                <a:latin typeface="Georgia" panose="02040502050405020303" pitchFamily="18" charset="0"/>
              </a:rPr>
              <a:t>Paid leave will start on a date determined by the employee’s supervisor and Human Resources beginning no later than fourteen days after written notice has been given.</a:t>
            </a:r>
          </a:p>
          <a:p>
            <a:pPr marL="800100" lvl="1" indent="-342900">
              <a:buFont typeface="Arial" panose="020B0604020202020204" pitchFamily="34" charset="0"/>
              <a:buChar char="•"/>
            </a:pPr>
            <a:r>
              <a:rPr lang="en-US" dirty="0">
                <a:solidFill>
                  <a:schemeClr val="tx1">
                    <a:lumMod val="65000"/>
                    <a:lumOff val="35000"/>
                  </a:schemeClr>
                </a:solidFill>
                <a:latin typeface="Georgia" panose="02040502050405020303" pitchFamily="18" charset="0"/>
              </a:rPr>
              <a:t>If an employee obtains a full-time position with the university or elsewhere before the completion of the 30-day period, the paid leave shall terminate on the date of the new employment. </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38255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623888" y="445695"/>
            <a:ext cx="7886700" cy="1003349"/>
          </a:xfrm>
        </p:spPr>
        <p:txBody>
          <a:bodyPr/>
          <a:lstStyle/>
          <a:p>
            <a:r>
              <a:rPr lang="en-US" sz="5400" dirty="0"/>
              <a:t>Termination for cause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lvl="0" indent="-342900">
              <a:buFont typeface="Arial" panose="020B0604020202020204" pitchFamily="34" charset="0"/>
              <a:buChar char="•"/>
            </a:pPr>
            <a:r>
              <a:rPr lang="en-US" dirty="0">
                <a:solidFill>
                  <a:prstClr val="black">
                    <a:lumMod val="65000"/>
                    <a:lumOff val="35000"/>
                  </a:prstClr>
                </a:solidFill>
              </a:rPr>
              <a:t>30-day notice still in effect</a:t>
            </a:r>
          </a:p>
          <a:p>
            <a:pPr marL="342900" indent="-342900">
              <a:buFont typeface="Arial" panose="020B0604020202020204" pitchFamily="34" charset="0"/>
              <a:buChar char="•"/>
            </a:pPr>
            <a:r>
              <a:rPr lang="en-US" dirty="0">
                <a:solidFill>
                  <a:prstClr val="black">
                    <a:lumMod val="65000"/>
                    <a:lumOff val="35000"/>
                  </a:prstClr>
                </a:solidFill>
              </a:rPr>
              <a:t>During the 30-day period the contract professional shall have a hearing on the reason for termination before the president or the president’s designee.</a:t>
            </a:r>
          </a:p>
          <a:p>
            <a:endParaRPr lang="en-US" dirty="0">
              <a:solidFill>
                <a:prstClr val="black">
                  <a:lumMod val="65000"/>
                  <a:lumOff val="35000"/>
                </a:prstClr>
              </a:solidFill>
            </a:endParaRPr>
          </a:p>
          <a:p>
            <a:pPr marL="342900" lvl="0" indent="-342900">
              <a:buFont typeface="Arial" panose="020B0604020202020204" pitchFamily="34" charset="0"/>
              <a:buChar char="•"/>
            </a:pPr>
            <a:endParaRPr lang="en-US" dirty="0">
              <a:solidFill>
                <a:prstClr val="black">
                  <a:lumMod val="65000"/>
                  <a:lumOff val="35000"/>
                </a:prstClr>
              </a:solidFill>
            </a:endParaRPr>
          </a:p>
        </p:txBody>
      </p:sp>
    </p:spTree>
    <p:extLst>
      <p:ext uri="{BB962C8B-B14F-4D97-AF65-F5344CB8AC3E}">
        <p14:creationId xmlns:p14="http://schemas.microsoft.com/office/powerpoint/2010/main" val="217010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930-F4DC-4DBD-BDFA-76A075B897C0}"/>
              </a:ext>
            </a:extLst>
          </p:cNvPr>
          <p:cNvSpPr>
            <a:spLocks noGrp="1"/>
          </p:cNvSpPr>
          <p:nvPr>
            <p:ph type="title"/>
          </p:nvPr>
        </p:nvSpPr>
        <p:spPr>
          <a:xfrm>
            <a:off x="357809" y="1"/>
            <a:ext cx="8005969" cy="1449044"/>
          </a:xfrm>
        </p:spPr>
        <p:txBody>
          <a:bodyPr/>
          <a:lstStyle/>
          <a:p>
            <a:br>
              <a:rPr lang="en-US" sz="5400" dirty="0"/>
            </a:br>
            <a:br>
              <a:rPr lang="en-US" sz="5400" dirty="0"/>
            </a:br>
            <a:br>
              <a:rPr lang="en-US" sz="5400" dirty="0"/>
            </a:br>
            <a:br>
              <a:rPr lang="en-US" sz="5400" dirty="0"/>
            </a:br>
            <a:r>
              <a:rPr lang="en-US" sz="4800" dirty="0"/>
              <a:t>Termination without cause</a:t>
            </a:r>
          </a:p>
        </p:txBody>
      </p:sp>
      <p:sp>
        <p:nvSpPr>
          <p:cNvPr id="3" name="Text Placeholder 2">
            <a:extLst>
              <a:ext uri="{FF2B5EF4-FFF2-40B4-BE49-F238E27FC236}">
                <a16:creationId xmlns:a16="http://schemas.microsoft.com/office/drawing/2014/main" id="{F7202031-50B6-4364-A071-3B2A46BC7B0A}"/>
              </a:ext>
            </a:extLst>
          </p:cNvPr>
          <p:cNvSpPr>
            <a:spLocks noGrp="1"/>
          </p:cNvSpPr>
          <p:nvPr>
            <p:ph type="body" idx="1"/>
          </p:nvPr>
        </p:nvSpPr>
        <p:spPr>
          <a:xfrm>
            <a:off x="623888" y="1677450"/>
            <a:ext cx="7886700" cy="1500187"/>
          </a:xfrm>
        </p:spPr>
        <p:txBody>
          <a:bodyPr/>
          <a:lstStyle/>
          <a:p>
            <a:pPr marL="342900" indent="-342900">
              <a:buFont typeface="Arial" panose="020B0604020202020204" pitchFamily="34" charset="0"/>
              <a:buChar char="•"/>
            </a:pPr>
            <a:r>
              <a:rPr lang="en-US" dirty="0">
                <a:solidFill>
                  <a:prstClr val="black">
                    <a:lumMod val="65000"/>
                    <a:lumOff val="35000"/>
                  </a:prstClr>
                </a:solidFill>
              </a:rPr>
              <a:t>3 and 6 month notice still in effect</a:t>
            </a:r>
            <a:endParaRPr lang="en-US" dirty="0"/>
          </a:p>
          <a:p>
            <a:pPr marL="342900" indent="-342900">
              <a:buFont typeface="Arial" panose="020B0604020202020204" pitchFamily="34" charset="0"/>
              <a:buChar char="•"/>
            </a:pPr>
            <a:r>
              <a:rPr lang="en-US" dirty="0">
                <a:solidFill>
                  <a:prstClr val="black">
                    <a:lumMod val="65000"/>
                    <a:lumOff val="35000"/>
                  </a:prstClr>
                </a:solidFill>
              </a:rPr>
              <a:t>In cases other than a reduction in workforce, the contract professional may be afforded a hearing upon request.</a:t>
            </a:r>
          </a:p>
          <a:p>
            <a:pPr marL="342900" lvl="0" indent="-342900">
              <a:buFont typeface="Arial" panose="020B0604020202020204" pitchFamily="34" charset="0"/>
              <a:buChar char="•"/>
            </a:pPr>
            <a:endParaRPr lang="en-US" dirty="0">
              <a:solidFill>
                <a:prstClr val="black">
                  <a:lumMod val="65000"/>
                  <a:lumOff val="35000"/>
                </a:prstClr>
              </a:solidFill>
            </a:endParaRPr>
          </a:p>
          <a:p>
            <a:pPr marL="342900" lvl="0" indent="-342900">
              <a:buFont typeface="Arial" panose="020B0604020202020204" pitchFamily="34" charset="0"/>
              <a:buChar char="•"/>
            </a:pPr>
            <a:endParaRPr lang="en-US" dirty="0">
              <a:solidFill>
                <a:prstClr val="black">
                  <a:lumMod val="65000"/>
                  <a:lumOff val="35000"/>
                </a:prstClr>
              </a:solidFill>
            </a:endParaRPr>
          </a:p>
        </p:txBody>
      </p:sp>
    </p:spTree>
    <p:extLst>
      <p:ext uri="{BB962C8B-B14F-4D97-AF65-F5344CB8AC3E}">
        <p14:creationId xmlns:p14="http://schemas.microsoft.com/office/powerpoint/2010/main" val="1291870489"/>
      </p:ext>
    </p:extLst>
  </p:cSld>
  <p:clrMapOvr>
    <a:masterClrMapping/>
  </p:clrMapOvr>
</p:sld>
</file>

<file path=ppt/theme/theme1.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o 15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8727</TotalTime>
  <Words>762</Words>
  <Application>Microsoft Office PowerPoint</Application>
  <PresentationFormat>On-screen Show (4:3)</PresentationFormat>
  <Paragraphs>58</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Georgia</vt:lpstr>
      <vt:lpstr>Impact</vt:lpstr>
      <vt:lpstr>Roo</vt:lpstr>
      <vt:lpstr>Roo 150</vt:lpstr>
      <vt:lpstr>Reduction in Force:  Classified Civil Service Staff</vt:lpstr>
      <vt:lpstr>Rationale</vt:lpstr>
      <vt:lpstr>Procedure</vt:lpstr>
      <vt:lpstr>Procedure</vt:lpstr>
      <vt:lpstr>Your questions answered</vt:lpstr>
      <vt:lpstr>Contract Professional Information</vt:lpstr>
      <vt:lpstr>Reduction in workforce</vt:lpstr>
      <vt:lpstr>Termination for cause</vt:lpstr>
      <vt:lpstr>    Termination without cause</vt:lpstr>
      <vt:lpstr>RETIREMENT</vt:lpstr>
      <vt:lpstr>Your questions answered</vt:lpstr>
      <vt:lpstr>Furlough for non-bargaining unit employees</vt:lpstr>
      <vt:lpstr>Overview</vt:lpstr>
      <vt:lpstr>Procedure</vt:lpstr>
      <vt:lpstr>Procedure</vt:lpstr>
      <vt:lpstr>Your questions answered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Schwartz,Alexandra N</cp:lastModifiedBy>
  <cp:revision>68</cp:revision>
  <dcterms:created xsi:type="dcterms:W3CDTF">2020-01-21T19:42:16Z</dcterms:created>
  <dcterms:modified xsi:type="dcterms:W3CDTF">2020-05-22T20:23:01Z</dcterms:modified>
</cp:coreProperties>
</file>